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584" r:id="rId3"/>
    <p:sldId id="633" r:id="rId4"/>
    <p:sldId id="639" r:id="rId5"/>
    <p:sldId id="645" r:id="rId6"/>
    <p:sldId id="643" r:id="rId7"/>
    <p:sldId id="635" r:id="rId8"/>
    <p:sldId id="636" r:id="rId9"/>
    <p:sldId id="560" r:id="rId10"/>
    <p:sldId id="641" r:id="rId11"/>
    <p:sldId id="646" r:id="rId12"/>
    <p:sldId id="642" r:id="rId13"/>
    <p:sldId id="649" r:id="rId14"/>
    <p:sldId id="6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.r.carney" initials="j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DD00"/>
    <a:srgbClr val="990033"/>
    <a:srgbClr val="445511"/>
    <a:srgbClr val="993399"/>
    <a:srgbClr val="66AA44"/>
    <a:srgbClr val="00BBEE"/>
    <a:srgbClr val="DD4411"/>
    <a:srgbClr val="DDCC6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736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orient="horz" pos="2016"/>
        <p:guide orient="horz" pos="2304"/>
        <p:guide pos="2880"/>
        <p:guide pos="1296"/>
        <p:guide pos="192"/>
      </p:guideLst>
    </p:cSldViewPr>
  </p:slideViewPr>
  <p:outlineViewPr>
    <p:cViewPr>
      <p:scale>
        <a:sx n="33" d="100"/>
        <a:sy n="33" d="100"/>
      </p:scale>
      <p:origin x="0" y="2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32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C7237-F56D-4932-9A70-AEBD090C85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5BE58E1-703F-4B76-9AA2-EBDDF4B32A2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Planning</a:t>
          </a:r>
          <a:endParaRPr lang="en-US" dirty="0">
            <a:solidFill>
              <a:schemeClr val="tx1"/>
            </a:solidFill>
          </a:endParaRPr>
        </a:p>
      </dgm:t>
    </dgm:pt>
    <dgm:pt modelId="{0463946C-12E5-4878-8260-EDDA91CA9B65}" type="parTrans" cxnId="{0799941D-4080-421E-A0EE-001E71967FA7}">
      <dgm:prSet/>
      <dgm:spPr/>
      <dgm:t>
        <a:bodyPr/>
        <a:lstStyle/>
        <a:p>
          <a:endParaRPr lang="en-US"/>
        </a:p>
      </dgm:t>
    </dgm:pt>
    <dgm:pt modelId="{B24AD714-9258-4707-986A-4DDE3BBB1CFA}" type="sibTrans" cxnId="{0799941D-4080-421E-A0EE-001E71967FA7}">
      <dgm:prSet/>
      <dgm:spPr/>
      <dgm:t>
        <a:bodyPr/>
        <a:lstStyle/>
        <a:p>
          <a:endParaRPr lang="en-US"/>
        </a:p>
      </dgm:t>
    </dgm:pt>
    <dgm:pt modelId="{11438E3E-2A0C-4E1E-88EB-59AD88FD781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Remediation </a:t>
          </a:r>
          <a:endParaRPr lang="en-US" dirty="0"/>
        </a:p>
      </dgm:t>
    </dgm:pt>
    <dgm:pt modelId="{F2BBBC10-039F-4E61-9D03-86C14AC7AADD}" type="parTrans" cxnId="{9708B19B-2753-46C4-BC8A-F7F41C286511}">
      <dgm:prSet/>
      <dgm:spPr/>
      <dgm:t>
        <a:bodyPr/>
        <a:lstStyle/>
        <a:p>
          <a:endParaRPr lang="en-US"/>
        </a:p>
      </dgm:t>
    </dgm:pt>
    <dgm:pt modelId="{242689C3-522A-47D7-B9B5-7E30A091008B}" type="sibTrans" cxnId="{9708B19B-2753-46C4-BC8A-F7F41C286511}">
      <dgm:prSet/>
      <dgm:spPr/>
      <dgm:t>
        <a:bodyPr/>
        <a:lstStyle/>
        <a:p>
          <a:endParaRPr lang="en-US"/>
        </a:p>
      </dgm:t>
    </dgm:pt>
    <dgm:pt modelId="{0A9FDEBA-12A6-4095-BFCE-2AAB1B366570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Testing </a:t>
          </a:r>
          <a:endParaRPr lang="en-US" dirty="0"/>
        </a:p>
      </dgm:t>
    </dgm:pt>
    <dgm:pt modelId="{BCE7393A-02F0-49E0-93F9-2829339B5D80}" type="parTrans" cxnId="{C967B674-FA36-44E0-8C09-9CD068FF7A88}">
      <dgm:prSet/>
      <dgm:spPr/>
      <dgm:t>
        <a:bodyPr/>
        <a:lstStyle/>
        <a:p>
          <a:endParaRPr lang="en-US"/>
        </a:p>
      </dgm:t>
    </dgm:pt>
    <dgm:pt modelId="{B998F2FD-DDAC-4C3C-AC31-CC3A5B3D86E9}" type="sibTrans" cxnId="{C967B674-FA36-44E0-8C09-9CD068FF7A88}">
      <dgm:prSet/>
      <dgm:spPr/>
      <dgm:t>
        <a:bodyPr/>
        <a:lstStyle/>
        <a:p>
          <a:endParaRPr lang="en-US"/>
        </a:p>
      </dgm:t>
    </dgm:pt>
    <dgm:pt modelId="{DB6AFBC4-59BF-43BA-913C-37B277941720}" type="pres">
      <dgm:prSet presAssocID="{B68C7237-F56D-4932-9A70-AEBD090C8531}" presName="Name0" presStyleCnt="0">
        <dgm:presLayoutVars>
          <dgm:dir/>
          <dgm:animLvl val="lvl"/>
          <dgm:resizeHandles val="exact"/>
        </dgm:presLayoutVars>
      </dgm:prSet>
      <dgm:spPr/>
    </dgm:pt>
    <dgm:pt modelId="{4978984C-9440-45BB-A5A9-CDAF00934BDF}" type="pres">
      <dgm:prSet presAssocID="{E5BE58E1-703F-4B76-9AA2-EBDDF4B32A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B3017-C619-4DAF-A08A-E0F6C0A1265B}" type="pres">
      <dgm:prSet presAssocID="{B24AD714-9258-4707-986A-4DDE3BBB1CFA}" presName="parTxOnlySpace" presStyleCnt="0"/>
      <dgm:spPr/>
    </dgm:pt>
    <dgm:pt modelId="{176DA90D-C591-4B56-BB81-DC2ED2760415}" type="pres">
      <dgm:prSet presAssocID="{11438E3E-2A0C-4E1E-88EB-59AD88FD781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E3CEA-EE8D-48D8-9FA1-CFBBAAB18D38}" type="pres">
      <dgm:prSet presAssocID="{242689C3-522A-47D7-B9B5-7E30A091008B}" presName="parTxOnlySpace" presStyleCnt="0"/>
      <dgm:spPr/>
    </dgm:pt>
    <dgm:pt modelId="{527EB1C5-6E50-4590-90B4-B036BE8BF8EA}" type="pres">
      <dgm:prSet presAssocID="{0A9FDEBA-12A6-4095-BFCE-2AAB1B36657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C8A2E-ED99-4673-A552-9A5261A18F35}" type="presOf" srcId="{0A9FDEBA-12A6-4095-BFCE-2AAB1B366570}" destId="{527EB1C5-6E50-4590-90B4-B036BE8BF8EA}" srcOrd="0" destOrd="0" presId="urn:microsoft.com/office/officeart/2005/8/layout/chevron1"/>
    <dgm:cxn modelId="{C967B674-FA36-44E0-8C09-9CD068FF7A88}" srcId="{B68C7237-F56D-4932-9A70-AEBD090C8531}" destId="{0A9FDEBA-12A6-4095-BFCE-2AAB1B366570}" srcOrd="2" destOrd="0" parTransId="{BCE7393A-02F0-49E0-93F9-2829339B5D80}" sibTransId="{B998F2FD-DDAC-4C3C-AC31-CC3A5B3D86E9}"/>
    <dgm:cxn modelId="{349208E0-9EEA-4475-BDB9-0F775FC2F46C}" type="presOf" srcId="{B68C7237-F56D-4932-9A70-AEBD090C8531}" destId="{DB6AFBC4-59BF-43BA-913C-37B277941720}" srcOrd="0" destOrd="0" presId="urn:microsoft.com/office/officeart/2005/8/layout/chevron1"/>
    <dgm:cxn modelId="{0799941D-4080-421E-A0EE-001E71967FA7}" srcId="{B68C7237-F56D-4932-9A70-AEBD090C8531}" destId="{E5BE58E1-703F-4B76-9AA2-EBDDF4B32A26}" srcOrd="0" destOrd="0" parTransId="{0463946C-12E5-4878-8260-EDDA91CA9B65}" sibTransId="{B24AD714-9258-4707-986A-4DDE3BBB1CFA}"/>
    <dgm:cxn modelId="{97225688-C6CC-4783-8E3C-E11CCB1275F6}" type="presOf" srcId="{E5BE58E1-703F-4B76-9AA2-EBDDF4B32A26}" destId="{4978984C-9440-45BB-A5A9-CDAF00934BDF}" srcOrd="0" destOrd="0" presId="urn:microsoft.com/office/officeart/2005/8/layout/chevron1"/>
    <dgm:cxn modelId="{6327D78C-52F8-4DFC-9D5A-631830AFD466}" type="presOf" srcId="{11438E3E-2A0C-4E1E-88EB-59AD88FD781B}" destId="{176DA90D-C591-4B56-BB81-DC2ED2760415}" srcOrd="0" destOrd="0" presId="urn:microsoft.com/office/officeart/2005/8/layout/chevron1"/>
    <dgm:cxn modelId="{9708B19B-2753-46C4-BC8A-F7F41C286511}" srcId="{B68C7237-F56D-4932-9A70-AEBD090C8531}" destId="{11438E3E-2A0C-4E1E-88EB-59AD88FD781B}" srcOrd="1" destOrd="0" parTransId="{F2BBBC10-039F-4E61-9D03-86C14AC7AADD}" sibTransId="{242689C3-522A-47D7-B9B5-7E30A091008B}"/>
    <dgm:cxn modelId="{8EC16213-D29E-405E-83B2-17196FE1F8FF}" type="presParOf" srcId="{DB6AFBC4-59BF-43BA-913C-37B277941720}" destId="{4978984C-9440-45BB-A5A9-CDAF00934BDF}" srcOrd="0" destOrd="0" presId="urn:microsoft.com/office/officeart/2005/8/layout/chevron1"/>
    <dgm:cxn modelId="{25CCAA64-6F06-4078-95D9-56E9FE46F95E}" type="presParOf" srcId="{DB6AFBC4-59BF-43BA-913C-37B277941720}" destId="{858B3017-C619-4DAF-A08A-E0F6C0A1265B}" srcOrd="1" destOrd="0" presId="urn:microsoft.com/office/officeart/2005/8/layout/chevron1"/>
    <dgm:cxn modelId="{40428F64-30D3-4804-8C3D-84D62A872375}" type="presParOf" srcId="{DB6AFBC4-59BF-43BA-913C-37B277941720}" destId="{176DA90D-C591-4B56-BB81-DC2ED2760415}" srcOrd="2" destOrd="0" presId="urn:microsoft.com/office/officeart/2005/8/layout/chevron1"/>
    <dgm:cxn modelId="{4DCFA079-1E30-4F4C-9E3F-4E4AD0FD54EE}" type="presParOf" srcId="{DB6AFBC4-59BF-43BA-913C-37B277941720}" destId="{6CDE3CEA-EE8D-48D8-9FA1-CFBBAAB18D38}" srcOrd="3" destOrd="0" presId="urn:microsoft.com/office/officeart/2005/8/layout/chevron1"/>
    <dgm:cxn modelId="{A106DCC9-1AE8-41EE-95D4-0114C9C9D7E0}" type="presParOf" srcId="{DB6AFBC4-59BF-43BA-913C-37B277941720}" destId="{527EB1C5-6E50-4590-90B4-B036BE8BF8E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8984C-9440-45BB-A5A9-CDAF00934BDF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Planning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6958" y="1596826"/>
        <a:ext cx="1305521" cy="870346"/>
      </dsp:txXfrm>
    </dsp:sp>
    <dsp:sp modelId="{176DA90D-C591-4B56-BB81-DC2ED2760415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Remediation </a:t>
          </a:r>
          <a:endParaRPr lang="en-US" sz="1800" kern="1200" dirty="0"/>
        </a:p>
      </dsp:txBody>
      <dsp:txXfrm>
        <a:off x="2395239" y="1596826"/>
        <a:ext cx="1305521" cy="870346"/>
      </dsp:txXfrm>
    </dsp:sp>
    <dsp:sp modelId="{527EB1C5-6E50-4590-90B4-B036BE8BF8EA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 </a:t>
          </a:r>
          <a:endParaRPr lang="en-US" sz="18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4819-8F4E-4133-8B3B-C139EEF8CD88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BF1DF-C532-428A-91A4-AC7C2388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FEB2D-99A7-4119-9019-31570664A5AA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A17A-F984-451A-9878-CBB2069DB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0662" indent="-225331">
              <a:defRPr/>
            </a:pPr>
            <a:r>
              <a:rPr lang="en-US" sz="1000" dirty="0" smtClean="0"/>
              <a:t>Speaker</a:t>
            </a:r>
            <a:r>
              <a:rPr lang="en-US" sz="1000" baseline="0" dirty="0" smtClean="0"/>
              <a:t> - Gala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3633-B154-41AC-AE1B-CC3FECD511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B66BC-E6F6-406A-A5D6-7D8424DD2C28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6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B66BC-E6F6-406A-A5D6-7D8424DD2C28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6"/>
            <a:ext cx="5029200" cy="4114488"/>
          </a:xfrm>
          <a:noFill/>
          <a:ln/>
        </p:spPr>
        <p:txBody>
          <a:bodyPr/>
          <a:lstStyle/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Insufficient Cash-On-Hand </a:t>
            </a:r>
            <a:r>
              <a:rPr lang="en-US" sz="1000" dirty="0" smtClean="0"/>
              <a:t>– According</a:t>
            </a:r>
            <a:r>
              <a:rPr lang="en-US" sz="1000" baseline="0" dirty="0" smtClean="0"/>
              <a:t> to HFMA, some institutions, depending on their ICD-10 preparation, should consider having 6 – 12 months of cash on hand.  They advise that some providers should consider securing lines of credit during the transition period.</a:t>
            </a:r>
            <a:endParaRPr lang="en-US" sz="1000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Unexpected Depletion in Cash Reserves </a:t>
            </a:r>
            <a:r>
              <a:rPr lang="en-US" sz="1000" dirty="0" smtClean="0"/>
              <a:t>– The Advisory Board estimates productivity for coders will decrease by 20% and 10%-20%</a:t>
            </a:r>
            <a:r>
              <a:rPr lang="en-US" sz="1000" baseline="0" dirty="0" smtClean="0"/>
              <a:t> for Physicians due to significant increase in queries.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a three-year period, the financial impact of ICD-10 implementation on a typical 250-bed hospital could range from $2.5 million to $7.1 million in lost net revenue, according to the analysis. </a:t>
            </a:r>
            <a:endParaRPr lang="en-US" sz="1000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Decrease in Coder Productivity – </a:t>
            </a:r>
            <a:r>
              <a:rPr lang="en-US" sz="1000" b="0" dirty="0" smtClean="0"/>
              <a:t>As</a:t>
            </a:r>
            <a:r>
              <a:rPr lang="en-US" sz="1000" b="0" baseline="0" dirty="0" smtClean="0"/>
              <a:t> I previously mentioned, without proper mitigation through Coder Education, Retention Efforts and utilization of CAC Software, institutions should expect to see at least a decrease of coder productivity of 20% and could easily be as high as 50%</a:t>
            </a:r>
            <a:endParaRPr lang="en-US" sz="1000" b="1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Underestimation of Scope </a:t>
            </a:r>
            <a:r>
              <a:rPr lang="en-US" sz="1000" b="0" dirty="0" smtClean="0"/>
              <a:t>– Hospitals</a:t>
            </a:r>
            <a:r>
              <a:rPr lang="en-US" sz="1000" b="0" baseline="0" dirty="0" smtClean="0"/>
              <a:t> are advised to periodically relook at their remediation plans as new challenges to remediation will be discovered</a:t>
            </a:r>
            <a:endParaRPr lang="en-US" sz="1000" b="1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Personnel and/or Skills Shortages</a:t>
            </a:r>
            <a:r>
              <a:rPr lang="en-US" sz="1000" dirty="0" smtClean="0"/>
              <a:t> – Industry experts</a:t>
            </a:r>
            <a:r>
              <a:rPr lang="en-US" sz="1000" baseline="0" dirty="0" smtClean="0"/>
              <a:t> are sounding the alarm bells as they expect older coders to just retire instead of transitioning to ICD-10.  Efforts around identifying new pools of coders should be evaluated and as previously mentioned, coder retention plans should be in place</a:t>
            </a:r>
            <a:r>
              <a:rPr lang="en-US" sz="1000" dirty="0" smtClean="0"/>
              <a:t> 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Interruption of Operations</a:t>
            </a:r>
            <a:r>
              <a:rPr lang="en-US" sz="1000" dirty="0" smtClean="0"/>
              <a:t> – Providers</a:t>
            </a:r>
            <a:r>
              <a:rPr lang="en-US" sz="1000" baseline="0" dirty="0" smtClean="0"/>
              <a:t> could easily experience delays in providing service during registration and preauthorization.  These are heavily impacted areas that need mitigation strategies</a:t>
            </a:r>
            <a:endParaRPr lang="en-US" sz="1000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Contractual Challenges</a:t>
            </a:r>
            <a:r>
              <a:rPr lang="en-US" sz="1000" dirty="0" smtClean="0"/>
              <a:t> – Extensive amount of communication and testing with each Payor</a:t>
            </a:r>
            <a:r>
              <a:rPr lang="en-US" sz="1000" baseline="0" dirty="0" smtClean="0"/>
              <a:t> will be needed to ensure a firm understanding of financial impact of ICD-10 </a:t>
            </a:r>
            <a:endParaRPr lang="en-US" sz="1000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Unexpected Challenges with Technology or Systems</a:t>
            </a:r>
            <a:r>
              <a:rPr lang="en-US" sz="1000" dirty="0" smtClean="0"/>
              <a:t> – Each</a:t>
            </a:r>
            <a:r>
              <a:rPr lang="en-US" sz="1000" baseline="0" dirty="0" smtClean="0"/>
              <a:t> provider will need to fully understand each IT system to ensure they will be ICD-10 compliant and have gone through extensive testing.</a:t>
            </a:r>
            <a:endParaRPr lang="en-US" sz="1000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Inadequate contingency planning </a:t>
            </a:r>
            <a:r>
              <a:rPr lang="en-US" sz="1000" dirty="0" smtClean="0"/>
              <a:t>– Providers should constantly</a:t>
            </a:r>
            <a:r>
              <a:rPr lang="en-US" sz="1000" baseline="0" dirty="0" smtClean="0"/>
              <a:t> be re-evaluating their contingency planning around their cash flows.</a:t>
            </a:r>
            <a:endParaRPr lang="en-US" sz="1000" dirty="0" smtClean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sz="1000" b="1" dirty="0" smtClean="0"/>
              <a:t>Inability of strategic partners to achieve concurrent compliance </a:t>
            </a:r>
            <a:r>
              <a:rPr lang="en-US" sz="1000" dirty="0" smtClean="0"/>
              <a:t>– if 5010 was any</a:t>
            </a:r>
            <a:r>
              <a:rPr lang="en-US" sz="1000" baseline="0" dirty="0" smtClean="0"/>
              <a:t> indication, a needed extension was needed to providers and payors/clearinghouses could successfully submit information.  Extensive testing with Payors and Clearinghouses will be required.</a:t>
            </a:r>
            <a:endParaRPr lang="en-US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B66BC-E6F6-406A-A5D6-7D8424DD2C28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6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A17A-F984-451A-9878-CBB2069DBAA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A17A-F984-451A-9878-CBB2069DBAA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793CF-F781-4A9E-8B5C-DE051E748575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6"/>
            <a:ext cx="50292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Clients need an implementation partner not just implementation assistance.</a:t>
            </a:r>
          </a:p>
          <a:p>
            <a:pPr eaLnBrk="1" hangingPunct="1"/>
            <a:r>
              <a:rPr lang="en-US" smtClean="0"/>
              <a:t>Using outside experienced help can bring new ideas and alternative perspectives.</a:t>
            </a:r>
          </a:p>
          <a:p>
            <a:pPr eaLnBrk="1" hangingPunct="1"/>
            <a:r>
              <a:rPr lang="en-US" smtClean="0"/>
              <a:t>Client resources typically have IT or clinical knowledge.  Accenture can provide resources that have both.</a:t>
            </a:r>
          </a:p>
          <a:p>
            <a:pPr eaLnBrk="1" hangingPunct="1"/>
            <a:r>
              <a:rPr lang="en-US" smtClean="0"/>
              <a:t>Clients need help with physician adoption. “Body shops” will not give them this.</a:t>
            </a:r>
          </a:p>
          <a:p>
            <a:pPr eaLnBrk="1" hangingPunct="1"/>
            <a:r>
              <a:rPr lang="en-US" smtClean="0"/>
              <a:t>Just because you have an army doesn’t mean you will win the war. To win you need experienced generals and leaders.</a:t>
            </a:r>
          </a:p>
          <a:p>
            <a:pPr eaLnBrk="1" hangingPunct="1"/>
            <a:r>
              <a:rPr lang="en-US" smtClean="0"/>
              <a:t>Epic’s Flight Plan gets you airborne, but no “Sully”… what is missing is air traffic control, FAA, NTSB, and experienced pilots.</a:t>
            </a:r>
          </a:p>
          <a:p>
            <a:pPr eaLnBrk="1" hangingPunct="1"/>
            <a:r>
              <a:rPr lang="en-US" smtClean="0"/>
              <a:t>Epic implements in a way that is is silo’d by application.  Having an application architect to help with integration is critical.</a:t>
            </a:r>
          </a:p>
          <a:p>
            <a:pPr eaLnBrk="1" hangingPunct="1"/>
            <a:r>
              <a:rPr lang="en-US" smtClean="0"/>
              <a:t>Every client exceeds capacity.  Scope increases.  More reports than originally thought, more difficult interfaces, more order sets, etc.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Speaker</a:t>
            </a:r>
            <a:r>
              <a:rPr lang="en-US" sz="1200" baseline="0" dirty="0" smtClean="0"/>
              <a:t> - Gala</a:t>
            </a:r>
            <a:endParaRPr lang="en-US" sz="1200" dirty="0" smtClean="0"/>
          </a:p>
          <a:p>
            <a:r>
              <a:rPr lang="en-US" dirty="0" smtClean="0"/>
              <a:t>Readiness</a:t>
            </a:r>
            <a:r>
              <a:rPr lang="en-US" baseline="0" dirty="0" smtClean="0"/>
              <a:t> Acitivites Underway:</a:t>
            </a:r>
          </a:p>
          <a:p>
            <a:r>
              <a:rPr lang="en-US" dirty="0" smtClean="0"/>
              <a:t>The following activities have been observed across the provider industry.</a:t>
            </a:r>
          </a:p>
          <a:p>
            <a:pPr marL="450662" indent="-450662">
              <a:buFont typeface="+mj-lt"/>
              <a:buAutoNum type="arabicPeriod"/>
            </a:pPr>
            <a:r>
              <a:rPr lang="en-US" dirty="0" smtClean="0"/>
              <a:t>Adoption of a “dual coding” period in facilities prior to go-live during which HIM staff will code records both in ICD-9 and ICD-10.</a:t>
            </a:r>
          </a:p>
          <a:p>
            <a:pPr marL="450662" indent="-450662">
              <a:buFont typeface="+mj-lt"/>
              <a:buAutoNum type="arabicPeriod"/>
            </a:pPr>
            <a:r>
              <a:rPr lang="en-US" dirty="0" smtClean="0"/>
              <a:t>Training is scheduled to support use of ICD-10 codes (i.e., facilities and dual coding before physician practices) to enable retention through use.</a:t>
            </a:r>
          </a:p>
          <a:p>
            <a:pPr marL="450662" indent="-450662">
              <a:buFont typeface="+mj-lt"/>
              <a:buAutoNum type="arabicPeriod"/>
            </a:pPr>
            <a:r>
              <a:rPr lang="en-US" dirty="0" smtClean="0"/>
              <a:t>Plans to add HIM coding staff, either through staff augmentation or hiring to address potential backlogs.</a:t>
            </a:r>
          </a:p>
          <a:p>
            <a:pPr marL="450662" indent="-450662">
              <a:buFont typeface="+mj-lt"/>
              <a:buAutoNum type="arabicPeriod"/>
            </a:pPr>
            <a:r>
              <a:rPr lang="en-US" dirty="0" smtClean="0"/>
              <a:t>Translation of most commonly used diagnosis codes by specialty associations for use in physician practices.</a:t>
            </a:r>
          </a:p>
          <a:p>
            <a:pPr marL="450662" indent="-450662">
              <a:buFont typeface="+mj-lt"/>
              <a:buAutoNum type="arabicPeriod"/>
            </a:pPr>
            <a:r>
              <a:rPr lang="en-US" dirty="0" smtClean="0"/>
              <a:t>Adoption of Computer Assisted Coding (CAC) and Clinical Documentation Improvement (CDI)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3633-B154-41AC-AE1B-CC3FECD511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9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0662" indent="-225331">
              <a:defRPr/>
            </a:pPr>
            <a:r>
              <a:rPr lang="en-US" sz="1000" dirty="0" smtClean="0"/>
              <a:t>Speaker</a:t>
            </a:r>
            <a:r>
              <a:rPr lang="en-US" sz="1000" baseline="0" dirty="0" smtClean="0"/>
              <a:t> - Gala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3633-B154-41AC-AE1B-CC3FECD511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9407-9E4E-4D95-BB04-904BA17FED9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Speaker: Gala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4051D-F216-4A07-BD33-CBFFC09CDD5C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6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4051D-F216-4A07-BD33-CBFFC09CDD5C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6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amc.edu/Maps_Directions/images/50N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/>
          <a:stretch/>
        </p:blipFill>
        <p:spPr bwMode="auto">
          <a:xfrm>
            <a:off x="0" y="0"/>
            <a:ext cx="9145804" cy="68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7"/>
          <p:cNvSpPr txBox="1">
            <a:spLocks noChangeArrowheads="1"/>
          </p:cNvSpPr>
          <p:nvPr userDrawn="1"/>
        </p:nvSpPr>
        <p:spPr bwMode="auto">
          <a:xfrm>
            <a:off x="269875" y="6569075"/>
            <a:ext cx="6264857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Accenture All </a:t>
            </a:r>
            <a:r>
              <a:rPr lang="en-US" sz="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Rights Reserved. Accenture, its logo, and High Performance Delivered are trademarks of Accenture.</a:t>
            </a:r>
          </a:p>
        </p:txBody>
      </p:sp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rot="10800000" flipH="1">
            <a:off x="0" y="3429000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</p:cxnSp>
      <p:pic>
        <p:nvPicPr>
          <p:cNvPr id="10" name="Picture 114" descr="SigHP_Sz2_gray"/>
          <p:cNvPicPr>
            <a:picLocks noChangeAspect="1" noChangeArrowheads="1"/>
          </p:cNvPicPr>
          <p:nvPr userDrawn="1"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gray">
          <a:xfrm>
            <a:off x="293688" y="2333336"/>
            <a:ext cx="3048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819775" y="3520940"/>
            <a:ext cx="3238500" cy="44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Insight</a:t>
            </a:r>
            <a:r>
              <a:rPr lang="en-US" sz="2300" b="1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Driven 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728" y="4702175"/>
            <a:ext cx="6858000" cy="1470025"/>
          </a:xfr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2575" y="714352"/>
            <a:ext cx="8528050" cy="793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015" y="1319977"/>
            <a:ext cx="7772400" cy="35276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AMC_Footer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43508" y="6566234"/>
            <a:ext cx="8367711" cy="211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Copyright © 2012 Accenture All Rights Reserved. Accenture, its logo, and High Performance Delivered are trademarks of Accenture.</a:t>
            </a:r>
            <a:endParaRPr lang="de-DE" sz="9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82250" y="6438200"/>
            <a:ext cx="9906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3BAC23-262E-4A72-B2D9-C60C0B26EA82}" type="slidenum">
              <a:rPr lang="en-US" alt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86" y="6438200"/>
            <a:ext cx="1474840" cy="33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5980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8" name="Picture 128" descr="79383893_7_fli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10300" name="Rectangle 60"/>
          <p:cNvSpPr>
            <a:spLocks noGrp="1" noChangeArrowheads="1"/>
          </p:cNvSpPr>
          <p:nvPr>
            <p:ph type="ctrTitle" sz="quarter"/>
          </p:nvPr>
        </p:nvSpPr>
        <p:spPr>
          <a:xfrm>
            <a:off x="2425700" y="4543425"/>
            <a:ext cx="6216650" cy="1143000"/>
          </a:xfrm>
          <a:prstGeom prst="rect">
            <a:avLst/>
          </a:prstGeom>
          <a:ln w="9525"/>
        </p:spPr>
        <p:txBody>
          <a:bodyPr lIns="91440" tIns="45720" rIns="91440" bIns="45720"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5225" y="5721350"/>
            <a:ext cx="6216650" cy="514350"/>
          </a:xfrm>
          <a:prstGeom prst="rect">
            <a:avLst/>
          </a:prstGeo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352" name="Picture 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79401" y="2343413"/>
            <a:ext cx="3235696" cy="1597011"/>
          </a:xfrm>
          <a:prstGeom prst="rect">
            <a:avLst/>
          </a:prstGeom>
          <a:noFill/>
        </p:spPr>
      </p:pic>
      <p:sp>
        <p:nvSpPr>
          <p:cNvPr id="10366" name="Line 126"/>
          <p:cNvSpPr>
            <a:spLocks noChangeShapeType="1"/>
          </p:cNvSpPr>
          <p:nvPr/>
        </p:nvSpPr>
        <p:spPr bwMode="auto">
          <a:xfrm>
            <a:off x="0" y="3421063"/>
            <a:ext cx="91440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MC_Footer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43508" y="6589984"/>
            <a:ext cx="8367711" cy="211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Copyright © 2012 Accenture All Rights Reserved. Accenture, its logo, and High Performance Delivered are trademarks of Accenture.</a:t>
            </a:r>
            <a:endParaRPr lang="de-DE" sz="9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717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amc.edu/Maps_Directions/images/50N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/>
          <a:stretch/>
        </p:blipFill>
        <p:spPr bwMode="auto">
          <a:xfrm>
            <a:off x="0" y="0"/>
            <a:ext cx="9145804" cy="68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7"/>
          <p:cNvSpPr txBox="1">
            <a:spLocks noChangeArrowheads="1"/>
          </p:cNvSpPr>
          <p:nvPr userDrawn="1"/>
        </p:nvSpPr>
        <p:spPr bwMode="auto">
          <a:xfrm>
            <a:off x="269875" y="6569075"/>
            <a:ext cx="6264857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 Accenture All </a:t>
            </a:r>
            <a:r>
              <a:rPr lang="en-US" sz="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Rights Reserved. Accenture, its logo, and High Performance Delivered are trademarks of Accenture.</a:t>
            </a:r>
          </a:p>
        </p:txBody>
      </p:sp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rot="10800000" flipH="1">
            <a:off x="0" y="3429000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0892" y="1656762"/>
            <a:ext cx="4457308" cy="16764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108" y="3549238"/>
            <a:ext cx="8649092" cy="2927761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1304925"/>
          </a:xfrm>
          <a:prstGeom prst="rect">
            <a:avLst/>
          </a:prstGeom>
          <a:solidFill>
            <a:srgbClr val="0033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92" y="152400"/>
            <a:ext cx="7010400" cy="11430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" y="1371600"/>
            <a:ext cx="8229600" cy="4525963"/>
          </a:xfrm>
        </p:spPr>
        <p:txBody>
          <a:bodyPr/>
          <a:lstStyle>
            <a:lvl1pPr marL="176213" indent="-176213">
              <a:tabLst/>
              <a:defRPr sz="2500">
                <a:latin typeface="Arial" pitchFamily="34" charset="0"/>
                <a:cs typeface="Arial" pitchFamily="34" charset="0"/>
              </a:defRPr>
            </a:lvl1pPr>
            <a:lvl2pPr marL="461963" indent="-234950">
              <a:defRPr sz="2100">
                <a:latin typeface="Arial" pitchFamily="34" charset="0"/>
                <a:cs typeface="Arial" pitchFamily="34" charset="0"/>
              </a:defRPr>
            </a:lvl2pPr>
            <a:lvl3pPr marL="687388" indent="-168275">
              <a:defRPr sz="1900">
                <a:latin typeface="Arial" pitchFamily="34" charset="0"/>
                <a:cs typeface="Arial" pitchFamily="34" charset="0"/>
              </a:defRPr>
            </a:lvl3pPr>
            <a:lvl4pPr marL="971550" indent="-227013">
              <a:defRPr sz="1900">
                <a:latin typeface="Arial" pitchFamily="34" charset="0"/>
                <a:cs typeface="Arial" pitchFamily="34" charset="0"/>
              </a:defRPr>
            </a:lvl4pPr>
            <a:lvl5pPr marL="1254125" indent="-227013">
              <a:defRPr sz="1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http://www.amc.edu/Maps_Directions/images/50N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/>
          <a:stretch/>
        </p:blipFill>
        <p:spPr bwMode="auto">
          <a:xfrm>
            <a:off x="7415159" y="8049"/>
            <a:ext cx="1728842" cy="12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1304925"/>
          </a:xfrm>
          <a:prstGeom prst="rect">
            <a:avLst/>
          </a:prstGeom>
          <a:solidFill>
            <a:srgbClr val="0033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53" y="152400"/>
            <a:ext cx="7040420" cy="11430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2" y="1371600"/>
            <a:ext cx="4258557" cy="5029200"/>
          </a:xfrm>
        </p:spPr>
        <p:txBody>
          <a:bodyPr/>
          <a:lstStyle>
            <a:lvl1pPr>
              <a:defRPr sz="2500"/>
            </a:lvl1pPr>
            <a:lvl2pPr marL="461963" indent="-234950">
              <a:defRPr sz="2100"/>
            </a:lvl2pPr>
            <a:lvl3pPr marL="687388" indent="-168275"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50292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owl_MOD.jpg"/>
          <p:cNvPicPr>
            <a:picLocks noChangeAspect="1"/>
          </p:cNvPicPr>
          <p:nvPr userDrawn="1"/>
        </p:nvPicPr>
        <p:blipFill>
          <a:blip r:embed="rId2" cstate="print"/>
          <a:srcRect l="38393" b="39286"/>
          <a:stretch>
            <a:fillRect/>
          </a:stretch>
        </p:blipFill>
        <p:spPr bwMode="auto">
          <a:xfrm>
            <a:off x="7378513" y="0"/>
            <a:ext cx="17654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amc.edu/Maps_Directions/images/50NS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/>
          <a:stretch/>
        </p:blipFill>
        <p:spPr bwMode="auto">
          <a:xfrm>
            <a:off x="7378513" y="8049"/>
            <a:ext cx="1765487" cy="12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2" name="Picture 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79401" y="2343413"/>
            <a:ext cx="3235696" cy="1597011"/>
          </a:xfrm>
          <a:prstGeom prst="rect">
            <a:avLst/>
          </a:prstGeom>
          <a:noFill/>
        </p:spPr>
      </p:pic>
      <p:sp>
        <p:nvSpPr>
          <p:cNvPr id="7" name="AMC_Footer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43508" y="6589984"/>
            <a:ext cx="8367711" cy="211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>
              <a:defRPr/>
            </a:pPr>
            <a:r>
              <a:rPr lang="en-US" sz="9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Copyright © 2013 Accenture All Rights Reserved. Accenture, its logo, and High Performance Delivered are trademarks of Accenture.</a:t>
            </a:r>
            <a:endParaRPr lang="de-DE" sz="9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ctrTitle" sz="quarter"/>
          </p:nvPr>
        </p:nvSpPr>
        <p:spPr>
          <a:xfrm>
            <a:off x="2425700" y="4543425"/>
            <a:ext cx="6216650" cy="1143000"/>
          </a:xfrm>
          <a:prstGeom prst="rect">
            <a:avLst/>
          </a:prstGeom>
          <a:ln w="9525"/>
        </p:spPr>
        <p:txBody>
          <a:bodyPr lIns="91440" tIns="45720" rIns="91440" bIns="45720"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5225" y="5721350"/>
            <a:ext cx="6216650" cy="514350"/>
          </a:xfrm>
          <a:prstGeom prst="rect">
            <a:avLst/>
          </a:prstGeo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117" descr="SigHP_Sz2_gray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gray">
          <a:xfrm>
            <a:off x="465138" y="2122488"/>
            <a:ext cx="35829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cienceroll.files.wordpress.com/2007/09/laptop-stetho7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0273" y="0"/>
            <a:ext cx="4638675" cy="4591051"/>
          </a:xfrm>
          <a:prstGeom prst="rect">
            <a:avLst/>
          </a:prstGeom>
          <a:noFill/>
        </p:spPr>
      </p:pic>
      <p:sp>
        <p:nvSpPr>
          <p:cNvPr id="12" name="Line 122"/>
          <p:cNvSpPr>
            <a:spLocks noChangeShapeType="1"/>
          </p:cNvSpPr>
          <p:nvPr userDrawn="1"/>
        </p:nvSpPr>
        <p:spPr bwMode="gray">
          <a:xfrm flipH="1">
            <a:off x="0" y="3429000"/>
            <a:ext cx="9144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6" cstate="print"/>
          <a:srcRect t="72860"/>
          <a:stretch>
            <a:fillRect/>
          </a:stretch>
        </p:blipFill>
        <p:spPr bwMode="auto">
          <a:xfrm>
            <a:off x="450850" y="3505200"/>
            <a:ext cx="3675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5145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2575" y="613825"/>
            <a:ext cx="8528050" cy="793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3132"/>
          </a:xfrm>
          <a:prstGeom prst="rect">
            <a:avLst/>
          </a:prstGeom>
        </p:spPr>
        <p:txBody>
          <a:bodyPr/>
          <a:lstStyle>
            <a:lvl1pPr algn="r">
              <a:defRPr sz="10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7522"/>
            <a:ext cx="8077200" cy="5440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82250" y="6438200"/>
            <a:ext cx="9906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3BAC23-262E-4A72-B2D9-C60C0B26EA82}" type="slidenum">
              <a:rPr lang="en-US" alt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AMC_Footer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43508" y="6566234"/>
            <a:ext cx="8367711" cy="211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Copyright © 2013 Accenture All Rights Reserved. Accenture, its logo, and High Performance Delivered are trademarks of Accenture.</a:t>
            </a:r>
            <a:endParaRPr lang="de-DE" sz="9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" name="Picture 117" descr="SigHP_Sz2_gray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gray">
          <a:xfrm>
            <a:off x="7772400" y="6359844"/>
            <a:ext cx="1211262" cy="41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70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03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1304925"/>
          </a:xfrm>
          <a:prstGeom prst="rect">
            <a:avLst/>
          </a:prstGeom>
          <a:solidFill>
            <a:srgbClr val="0033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580" y="152400"/>
            <a:ext cx="70404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6" y="1371600"/>
            <a:ext cx="8905973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Box 117"/>
          <p:cNvSpPr txBox="1">
            <a:spLocks noChangeArrowheads="1"/>
          </p:cNvSpPr>
          <p:nvPr userDrawn="1"/>
        </p:nvSpPr>
        <p:spPr bwMode="auto">
          <a:xfrm>
            <a:off x="76200" y="6629400"/>
            <a:ext cx="6264857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8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800" b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2013 Accenture All </a:t>
            </a:r>
            <a:r>
              <a:rPr lang="en-US" sz="8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Rights Reserved. Accenture, its logo, and High Performance Delivered are trademarks of Accenture.</a:t>
            </a:r>
          </a:p>
        </p:txBody>
      </p:sp>
      <p:pic>
        <p:nvPicPr>
          <p:cNvPr id="11" name="Picture 10" descr="owl_MOD.jpg"/>
          <p:cNvPicPr>
            <a:picLocks noChangeAspect="1"/>
          </p:cNvPicPr>
          <p:nvPr userDrawn="1"/>
        </p:nvPicPr>
        <p:blipFill>
          <a:blip r:embed="rId9" cstate="print"/>
          <a:srcRect l="38393" b="39286"/>
          <a:stretch>
            <a:fillRect/>
          </a:stretch>
        </p:blipFill>
        <p:spPr bwMode="auto">
          <a:xfrm>
            <a:off x="7378513" y="0"/>
            <a:ext cx="17654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763000" y="65532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9A8129D-AE58-4AB9-9411-7283A82590CF}" type="slidenum">
              <a:rPr lang="en-US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amc.edu/Maps_Directions/images/50NS.jpg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/>
          <a:stretch/>
        </p:blipFill>
        <p:spPr bwMode="auto">
          <a:xfrm>
            <a:off x="7388265" y="21496"/>
            <a:ext cx="1755735" cy="12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13246" r="59197" b="76306"/>
          <a:stretch/>
        </p:blipFill>
        <p:spPr bwMode="auto">
          <a:xfrm>
            <a:off x="7573274" y="775447"/>
            <a:ext cx="1331936" cy="32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4" r:id="rId5"/>
    <p:sldLayoutId id="2147483655" r:id="rId6"/>
    <p:sldLayoutId id="214748365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22288" indent="-280988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136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5525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11275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64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676400" y="4724400"/>
            <a:ext cx="621665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ICD-10 Discussion Document</a:t>
            </a:r>
            <a:br>
              <a:rPr lang="en-US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July 19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, 2013</a:t>
            </a:r>
            <a:endParaRPr lang="en-US" sz="3200" b="1" dirty="0"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9775" y="3440113"/>
            <a:ext cx="3238500" cy="44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Insight</a:t>
            </a:r>
            <a:r>
              <a:rPr lang="en-US" sz="23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Driven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98242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53340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/>
              <a:t>ICD-10 Overview - Universal </a:t>
            </a:r>
            <a:r>
              <a:rPr lang="en-US" sz="2200" b="1" dirty="0" smtClean="0">
                <a:latin typeface="+mj-lt"/>
              </a:rPr>
              <a:t>Benefits of ICD-10*</a:t>
            </a:r>
            <a:endParaRPr lang="en-US" sz="2200" b="1" baseline="25000" dirty="0" smtClean="0"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6858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ICD-10 incorporates much greater specificity and clinical information to improve capture of healthcare information, which has the following benefits</a:t>
            </a:r>
            <a:r>
              <a:rPr lang="en-US" sz="2000" b="1" dirty="0" smtClean="0">
                <a:latin typeface="+mn-lt"/>
              </a:rPr>
              <a:t>: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240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Greater coding accuracy and specificity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Higher quality information for measuring healthcare service quality, safety, and efficiency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Improved efficiencies and lower costs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Reduced coding errors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Greater achievement of the benefits of an electronic health record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Recognition of advances in medicine and technology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Alignment of the US with coding systems worldwide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Improved ability to track and respond to international public health threats </a:t>
            </a:r>
            <a:r>
              <a:rPr lang="en-US" dirty="0" smtClean="0"/>
              <a:t>(e.g. SARS, H1N1)</a:t>
            </a:r>
            <a:endParaRPr lang="en-US" dirty="0"/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Enhanced ability to meet HIPAA electronic transaction/code set requirements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Increased value in the US investment in SNOMED-CT </a:t>
            </a:r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Space to accommodate future expansion </a:t>
            </a:r>
            <a:endParaRPr lang="en-US" dirty="0" smtClean="0"/>
          </a:p>
          <a:p>
            <a:pPr marL="228600" indent="-228600" eaLnBrk="0" hangingPunct="0">
              <a:spcBef>
                <a:spcPct val="40000"/>
              </a:spcBef>
              <a:buClr>
                <a:srgbClr val="002266"/>
              </a:buClr>
            </a:pPr>
            <a:r>
              <a:rPr lang="en-US" sz="1000" i="1" dirty="0" smtClean="0"/>
              <a:t>*</a:t>
            </a:r>
            <a:r>
              <a:rPr lang="en-US" sz="1000" i="1" dirty="0"/>
              <a:t>Source:  AHIMA Website – http://www.ahima.org/icd10/value-icd-10.html</a:t>
            </a:r>
            <a:endParaRPr lang="en-US" sz="1000" i="1" baseline="50000" dirty="0"/>
          </a:p>
        </p:txBody>
      </p:sp>
    </p:spTree>
    <p:extLst>
      <p:ext uri="{BB962C8B-B14F-4D97-AF65-F5344CB8AC3E}">
        <p14:creationId xmlns:p14="http://schemas.microsoft.com/office/powerpoint/2010/main" val="374392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828675"/>
          </a:xfrm>
        </p:spPr>
        <p:txBody>
          <a:bodyPr/>
          <a:lstStyle/>
          <a:p>
            <a:pPr algn="l"/>
            <a:r>
              <a:rPr lang="en-US" sz="2200" b="1" dirty="0" smtClean="0">
                <a:latin typeface="+mj-lt"/>
              </a:rPr>
              <a:t>ICD-10 Overview - Impacts of </a:t>
            </a:r>
            <a:r>
              <a:rPr lang="en-US" sz="2200" b="1" u="sng" dirty="0" smtClean="0">
                <a:latin typeface="+mj-lt"/>
              </a:rPr>
              <a:t>Not</a:t>
            </a:r>
            <a:r>
              <a:rPr lang="en-US" sz="2200" b="1" dirty="0" smtClean="0">
                <a:latin typeface="+mj-lt"/>
              </a:rPr>
              <a:t> Implementing ICD-10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838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Failing to meet the October 1, 2014 mandate to transition to the ICD-10 medical code set could have serious fiscal  and reporting consequences.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16764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CMS will no longer accept the ICD-9 code set for services provided on or after October 1, </a:t>
            </a:r>
            <a:r>
              <a:rPr lang="en-US" dirty="0" smtClean="0"/>
              <a:t>2014.  </a:t>
            </a:r>
            <a:r>
              <a:rPr lang="en-US" dirty="0"/>
              <a:t>Failure to fully transition to the ICD-10 code set will result in loss of CMS </a:t>
            </a:r>
            <a:r>
              <a:rPr lang="en-US" dirty="0" smtClean="0"/>
              <a:t>revenue.</a:t>
            </a:r>
            <a:endParaRPr lang="en-US" dirty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Non-compliance with </a:t>
            </a:r>
            <a:r>
              <a:rPr lang="en-US" dirty="0" smtClean="0"/>
              <a:t>Outpatient Code Edits, including Medical Necessity Edits</a:t>
            </a:r>
            <a:endParaRPr lang="en-US" dirty="0"/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Inaccurate / incomplete clinical metrics and pay-for-performance reporting that does not meet peer standards 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Loss of contracts / elongated contract negotiations for renewals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Erroneous quality reporting to regulatory and third party agencies 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Inaccurate / Incomplete cost management reporting 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Potential adverse impact on clinical workflows / patient care referrals generated from clinical data 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828675"/>
          </a:xfrm>
        </p:spPr>
        <p:txBody>
          <a:bodyPr/>
          <a:lstStyle/>
          <a:p>
            <a:pPr algn="l"/>
            <a:r>
              <a:rPr lang="en-US" sz="2200" b="1" dirty="0" smtClean="0">
                <a:latin typeface="+mj-lt"/>
              </a:rPr>
              <a:t>ICD-10 Overview – Expected Budget </a:t>
            </a:r>
            <a:r>
              <a:rPr lang="en-US" sz="2200" b="1" dirty="0" smtClean="0"/>
              <a:t>Risks Needing Mitigation for ICD-10 </a:t>
            </a:r>
            <a:endParaRPr lang="en-US" sz="2200" b="1" dirty="0" smtClean="0">
              <a:latin typeface="+mj-lt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8382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 smtClean="0"/>
              <a:t>Insufficient Cash-On-Hand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Unexpected depletion in cash </a:t>
            </a:r>
            <a:r>
              <a:rPr lang="en-US" dirty="0" smtClean="0"/>
              <a:t>reserves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Decrease in </a:t>
            </a:r>
            <a:r>
              <a:rPr lang="en-US" dirty="0" smtClean="0"/>
              <a:t>Coder Productivity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Underestimation of </a:t>
            </a:r>
            <a:r>
              <a:rPr lang="en-US" dirty="0" smtClean="0"/>
              <a:t>Scope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Personnel and/or </a:t>
            </a:r>
            <a:r>
              <a:rPr lang="en-US" dirty="0" smtClean="0"/>
              <a:t>Skills Shortages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 smtClean="0"/>
              <a:t>Interruption of Operations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 smtClean="0"/>
              <a:t>Contractual Challenges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Unexpected </a:t>
            </a:r>
            <a:r>
              <a:rPr lang="en-US" dirty="0" smtClean="0"/>
              <a:t>Challenges </a:t>
            </a:r>
            <a:r>
              <a:rPr lang="en-US" dirty="0"/>
              <a:t>with </a:t>
            </a:r>
            <a:r>
              <a:rPr lang="en-US" dirty="0" smtClean="0"/>
              <a:t>Technology </a:t>
            </a:r>
            <a:r>
              <a:rPr lang="en-US" dirty="0"/>
              <a:t>or </a:t>
            </a:r>
            <a:r>
              <a:rPr lang="en-US" dirty="0" smtClean="0"/>
              <a:t>Systems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Inadequate </a:t>
            </a:r>
            <a:r>
              <a:rPr lang="en-US" dirty="0" smtClean="0"/>
              <a:t>Contingency </a:t>
            </a:r>
            <a:r>
              <a:rPr lang="en-US" dirty="0"/>
              <a:t>P</a:t>
            </a:r>
            <a:r>
              <a:rPr lang="en-US" dirty="0" smtClean="0"/>
              <a:t>lanning</a:t>
            </a:r>
          </a:p>
          <a:p>
            <a:pPr marL="228600" indent="-228600" eaLnBrk="0" hangingPunct="0">
              <a:spcBef>
                <a:spcPct val="60000"/>
              </a:spcBef>
              <a:buClr>
                <a:srgbClr val="002266"/>
              </a:buClr>
              <a:buFont typeface="Wingdings" pitchFamily="2" charset="2"/>
              <a:buChar char="§"/>
            </a:pPr>
            <a:r>
              <a:rPr lang="en-US" dirty="0"/>
              <a:t>Inability of strategic partners to achieve concurrent compliance</a:t>
            </a:r>
          </a:p>
        </p:txBody>
      </p:sp>
    </p:spTree>
    <p:extLst>
      <p:ext uri="{BB962C8B-B14F-4D97-AF65-F5344CB8AC3E}">
        <p14:creationId xmlns:p14="http://schemas.microsoft.com/office/powerpoint/2010/main" val="4201411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828675"/>
          </a:xfrm>
        </p:spPr>
        <p:txBody>
          <a:bodyPr/>
          <a:lstStyle/>
          <a:p>
            <a:pPr algn="l"/>
            <a:r>
              <a:rPr lang="en-US" sz="2200" b="1" dirty="0" smtClean="0">
                <a:latin typeface="+mj-lt"/>
              </a:rPr>
              <a:t>ICD-10 Overview - </a:t>
            </a:r>
            <a:r>
              <a:rPr lang="en-US" sz="2200" b="1" dirty="0" smtClean="0"/>
              <a:t>Questions</a:t>
            </a:r>
            <a:endParaRPr lang="en-US" sz="2200" b="1" dirty="0" smtClean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1981200"/>
            <a:ext cx="3429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15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5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2"/>
          <p:cNvSpPr txBox="1">
            <a:spLocks/>
          </p:cNvSpPr>
          <p:nvPr/>
        </p:nvSpPr>
        <p:spPr>
          <a:xfrm>
            <a:off x="152400" y="636587"/>
            <a:ext cx="8839200" cy="57642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</a:rPr>
              <a:t>Th</a:t>
            </a:r>
            <a:r>
              <a:rPr lang="en-US" sz="1800" b="1" dirty="0">
                <a:solidFill>
                  <a:schemeClr val="tx2"/>
                </a:solidFill>
              </a:rPr>
              <a:t>e ICD-10 Mandate:</a:t>
            </a:r>
          </a:p>
          <a:p>
            <a:r>
              <a:rPr lang="en-US" sz="1600" dirty="0"/>
              <a:t>ICD-10 is a reality. The CMS deadline for compliance is October, 2014.</a:t>
            </a:r>
          </a:p>
          <a:p>
            <a:r>
              <a:rPr lang="en-US" sz="1600" dirty="0"/>
              <a:t>ICD-10 transition is a reality and requires “all covered entities” as defined by the Health Insurance Portability and Accountability Act of 1996 to accept and transmit ICD-10 diagnosis and procedure codes.</a:t>
            </a:r>
          </a:p>
          <a:p>
            <a:r>
              <a:rPr lang="en-US" sz="1600" dirty="0"/>
              <a:t>The Payer market has embraced the ICD-10 mandate and is aggressively implementing remediation strategies to update their IT systems and business processes to support the mandate. </a:t>
            </a:r>
          </a:p>
          <a:p>
            <a:r>
              <a:rPr lang="en-US" sz="1600" dirty="0"/>
              <a:t>Providers may see a significant  impact on their net revenues and/or cash collections if ICD-10 is not implemented effectively.</a:t>
            </a:r>
          </a:p>
          <a:p>
            <a:r>
              <a:rPr lang="en-US" sz="1600" dirty="0"/>
              <a:t>ICD-10 is not just another IT Project – planning and implementation for ICD-10 Remediation is an Enterprise effort, and requires leadership and effort from Clinical Delivery, Business Operations and IT, at a minimum.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800" b="1" dirty="0">
                <a:solidFill>
                  <a:schemeClr val="tx2"/>
                </a:solidFill>
              </a:rPr>
              <a:t>Hospitals Need a Solution and Resources to Accelerate their ICD-10 Remediation:</a:t>
            </a:r>
          </a:p>
          <a:p>
            <a:r>
              <a:rPr lang="en-US" sz="1600" dirty="0"/>
              <a:t>Achieving “Meaningful Use” is consuming Hospital IT resources – production support costs are over budget with IT spend increasing 80-180 basis points as a percentage of operating expenses.</a:t>
            </a:r>
          </a:p>
          <a:p>
            <a:r>
              <a:rPr lang="en-US" sz="1600" dirty="0"/>
              <a:t>Planning and Preparation: involving team members from across the Enterprise.</a:t>
            </a:r>
          </a:p>
          <a:p>
            <a:r>
              <a:rPr lang="en-US" sz="1600" dirty="0"/>
              <a:t>Train and Educate all impacted personnel on the new coding and documentation requirements.</a:t>
            </a:r>
          </a:p>
          <a:p>
            <a:r>
              <a:rPr lang="en-US" sz="1600" dirty="0"/>
              <a:t>Evaluate Applications &amp; HIS Suppliers to define Upgrade/Remediation plans &amp; resources.</a:t>
            </a:r>
          </a:p>
          <a:p>
            <a:r>
              <a:rPr lang="en-US" sz="1600" dirty="0"/>
              <a:t>Design, Test, Train and Activate all impacted systems…and Deploy by October, 2014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6025" cy="6096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200" b="1" dirty="0"/>
              <a:t>ICD-10 Overview - </a:t>
            </a:r>
            <a:r>
              <a:rPr lang="en-US" sz="2200" b="1" dirty="0" smtClean="0">
                <a:ea typeface="ＭＳ Ｐゴシック"/>
              </a:rPr>
              <a:t>The Imperative and Our Understanding</a:t>
            </a:r>
            <a:endParaRPr lang="en-US" sz="2200" b="1" dirty="0">
              <a:latin typeface="+mj-lt"/>
              <a:ea typeface="ＭＳ Ｐゴシック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772400" y="6553200"/>
            <a:ext cx="990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3BAC23-262E-4A72-B2D9-C60C0B26EA82}" type="slidenum">
              <a:rPr lang="en-US" altLang="en-US" smtClean="0">
                <a:latin typeface="+mn-lt"/>
              </a:rPr>
              <a:pPr>
                <a:defRPr/>
              </a:pPr>
              <a:t>2</a:t>
            </a:fld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4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7924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200" b="1" dirty="0"/>
              <a:t>ICD-10 Overview - </a:t>
            </a:r>
            <a:r>
              <a:rPr sz="2200" b="1" dirty="0" smtClean="0">
                <a:latin typeface="+mj-lt"/>
              </a:rPr>
              <a:t>History of ICD-9 to ICD-10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2900" y="762000"/>
            <a:ext cx="81153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the last 30 years, the United States has used ICD-9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CMS-0013-F mandates the implementation date of ICD-10 on October 1, 2014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2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ICD-9 codes will not be accepted for services provided on or after October 1, </a:t>
            </a:r>
            <a:r>
              <a:rPr lang="en-US" sz="1800" dirty="0" smtClean="0"/>
              <a:t>2014</a:t>
            </a:r>
            <a:endParaRPr lang="en-US" sz="1800" dirty="0" smtClean="0"/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2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Prior to October 1, 2014, it is necessary to submit claims using ICD-9 codes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2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500" dirty="0" smtClean="0"/>
          </a:p>
          <a:p>
            <a:pPr marL="342900" marR="0" lvl="0" indent="-342900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000" kern="0" dirty="0" smtClean="0">
              <a:cs typeface="+mn-cs"/>
            </a:endParaRPr>
          </a:p>
          <a:p>
            <a:pPr marL="342900" marR="0" lvl="0" indent="-342900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cs typeface="+mn-cs"/>
              </a:rPr>
              <a:t>ICD-10 consists of two components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2266"/>
              </a:buClr>
              <a:buFont typeface="Arial" pitchFamily="34" charset="0"/>
              <a:buChar char="•"/>
            </a:pPr>
            <a:r>
              <a:rPr lang="en-US" sz="1800" dirty="0" smtClean="0"/>
              <a:t>ICD-10-CM Diagnosis classification system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2266"/>
              </a:buClr>
              <a:buFont typeface="Arial" pitchFamily="34" charset="0"/>
              <a:buChar char="•"/>
            </a:pPr>
            <a:r>
              <a:rPr lang="en-US" sz="1800" dirty="0" smtClean="0"/>
              <a:t>ICD-10-PCS Procedure classification system for inpatient hospital use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2266"/>
              </a:buClr>
              <a:buFont typeface="Arial" pitchFamily="34" charset="0"/>
              <a:buChar char="•"/>
            </a:pPr>
            <a:endParaRPr lang="en-US" sz="500" dirty="0" smtClean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kern="0" dirty="0" smtClean="0"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kern="0" dirty="0" smtClean="0">
                <a:cs typeface="+mn-cs"/>
              </a:rPr>
              <a:t>Prior to ICD-10 adoption, providers must be compliant in 5010 transactions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500" kern="0" dirty="0" smtClean="0"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kern="0" dirty="0" smtClean="0"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kern="0" dirty="0" smtClean="0">
                <a:cs typeface="+mn-cs"/>
              </a:rPr>
              <a:t>Due to the limitations of ICD-9; the need to move to ICD-10</a:t>
            </a:r>
          </a:p>
          <a:p>
            <a:pPr marL="742950" marR="0" lvl="1" indent="-285750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rgbClr val="0022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ICD-9 codes existing today are approximately 24,000</a:t>
            </a:r>
          </a:p>
          <a:p>
            <a:pPr marL="742950" marR="0" lvl="1" indent="-285750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rgbClr val="0022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ICD-10 codes will include approximately 140,000 codes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266"/>
              </a:buClr>
              <a:buSzTx/>
              <a:buFontTx/>
              <a:buChar char="•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7924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ICD-10 Overview </a:t>
            </a:r>
            <a:r>
              <a:rPr lang="en-US" sz="2000" b="1" dirty="0" smtClean="0"/>
              <a:t>– Increased Specificity </a:t>
            </a:r>
            <a:r>
              <a:rPr lang="en-US" sz="2000" b="1" dirty="0"/>
              <a:t>looks like this…</a:t>
            </a:r>
            <a:endParaRPr sz="2200" b="1" dirty="0" smtClean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914400"/>
            <a:ext cx="4953000" cy="5234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ICD-10-CM</a:t>
            </a:r>
          </a:p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Many possible codes</a:t>
            </a:r>
          </a:p>
        </p:txBody>
      </p:sp>
      <p:graphicFrame>
        <p:nvGraphicFramePr>
          <p:cNvPr id="6" name="Group 20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75745801"/>
              </p:ext>
            </p:extLst>
          </p:nvPr>
        </p:nvGraphicFramePr>
        <p:xfrm>
          <a:off x="3886200" y="1629095"/>
          <a:ext cx="4724400" cy="4053332"/>
        </p:xfrm>
        <a:graphic>
          <a:graphicData uri="http://schemas.openxmlformats.org/drawingml/2006/table">
            <a:tbl>
              <a:tblPr/>
              <a:tblGrid>
                <a:gridCol w="1549400"/>
                <a:gridCol w="1574800"/>
                <a:gridCol w="16002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S72301A Unspecified fracture of shaft of right femur, initial encounter for closed fracture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S72322A  Displaced transverse fracture of shaft of left femur, initial encounter for closed fracture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S72326A  Nondisplaced transverse fracture of shaft of unspecified femur, initial encounter for closed fracture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S72301G  Unspecified fracture of shaft of right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S72322G  Displaced transverse fracture of shaft of left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S72326G  Nondisplaced transverse fracture of shaft of unspecified femur, subsequent encounter for closed fracture with delayed healing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S72302A  Unspecified fracture of shaft of left femur, initial encounter for closed fracture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S72323A  Displaced transverse fracture of shaft of unspecified femur, initial encounter for closed fracture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S72331A  Displaced oblique fracture of shaft of right femur, initial encounter for closed fracture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S72302G  Unspecified fracture of shaft of left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S72323G  Displaced transverse fracture of shaft of unspecified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S72331G  Displaced oblique fracture of shaft of right femur, subsequent encounter for closed fracture with delayed healing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S72309A  Unspecified fracture of shaft of unspecified femur, initial encounter for closed fracture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S72324A  Nondisplaced transverse fracture of shaft of right femur, initial encounter for closed fracture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S72332A  Displaced oblique fracture of shaft of left femur, initial encounter for closed fracture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S72309G  Unspecified fracture of shaft of unspecified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S72324G  Nondisplaced transverse fracture of shaft of right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S72332G  Displaced oblique fracture of shaft of left femur, subsequent encounter for closed fracture with delayed healing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S72321A  Displaced transverse fracture of shaft of right femur, initial encounter for closed fracture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S72325A  Nondisplaced transverse fracture of shaft of left femur, initial encounter for closed fracture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S72333A  Displaced oblique fracture of shaft of unspecified femur, initial encounter for closed fracture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S72321G  Displaced transverse fracture of shaft of right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S72325G  Nondisplaced transverse fracture of shaft of left femur, subsequent encounter for closed fracture with delayed healing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S72333G  Displaced oblique fracture of shaft of unspecified femur, subsequent encounter for closed fracture with delayed healing</a:t>
                      </a:r>
                    </a:p>
                  </a:txBody>
                  <a:tcPr marL="36576" marR="36576"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7200" y="1043243"/>
            <a:ext cx="2336095" cy="5029200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ICD-9-CM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</a:rPr>
              <a:t>821.01 Fracture of femur, shaft, closed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2868824" y="3441404"/>
            <a:ext cx="824032" cy="941844"/>
          </a:xfrm>
          <a:prstGeom prst="stripedRightArrow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09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57913" y="927100"/>
            <a:ext cx="184308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>
              <a:solidFill>
                <a:srgbClr val="FFFFFF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30788" name="AutoShape 4"/>
          <p:cNvSpPr>
            <a:spLocks noChangeArrowheads="1"/>
          </p:cNvSpPr>
          <p:nvPr/>
        </p:nvSpPr>
        <p:spPr bwMode="auto">
          <a:xfrm>
            <a:off x="2490788" y="941388"/>
            <a:ext cx="1852612" cy="553283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FFC000"/>
            </a:extrusionClr>
          </a:sp3d>
        </p:spPr>
        <p:txBody>
          <a:bodyPr wrap="none" anchor="ctr"/>
          <a:lstStyle/>
          <a:p>
            <a:pPr algn="r">
              <a:defRPr/>
            </a:pPr>
            <a:endParaRPr lang="en-US" sz="2000">
              <a:cs typeface="+mn-cs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2524125" y="977205"/>
            <a:ext cx="1765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Myth:  </a:t>
            </a:r>
          </a:p>
          <a:p>
            <a:pPr algn="ctr"/>
            <a:r>
              <a:rPr lang="en-US" sz="1400" b="1" i="1" dirty="0"/>
              <a:t>Short time to implement . We can wait till </a:t>
            </a:r>
            <a:r>
              <a:rPr lang="en-US" sz="1400" b="1" i="1" dirty="0" smtClean="0"/>
              <a:t>2013.</a:t>
            </a:r>
            <a:endParaRPr lang="en-US" sz="1400" b="1" i="1" dirty="0"/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2547938" y="3127375"/>
            <a:ext cx="17637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300" b="1" dirty="0"/>
              <a:t>System reconfiguration and testing for claim submission and overall report generation is immense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300" b="1" dirty="0"/>
              <a:t>Clinical/Financial systems implemented prior to </a:t>
            </a:r>
            <a:r>
              <a:rPr lang="en-US" sz="1300" b="1" dirty="0" smtClean="0"/>
              <a:t>2013 </a:t>
            </a:r>
            <a:r>
              <a:rPr lang="en-US" sz="1300" b="1" dirty="0"/>
              <a:t>should be ICD-10 ready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300" b="1" dirty="0"/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300" b="1" dirty="0"/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300" b="1" dirty="0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665413" y="3127375"/>
            <a:ext cx="17351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30792" name="AutoShape 8"/>
          <p:cNvSpPr>
            <a:spLocks noChangeArrowheads="1"/>
          </p:cNvSpPr>
          <p:nvPr/>
        </p:nvSpPr>
        <p:spPr bwMode="auto">
          <a:xfrm>
            <a:off x="4554538" y="914400"/>
            <a:ext cx="1846262" cy="5562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FFC000"/>
            </a:extrusionClr>
          </a:sp3d>
        </p:spPr>
        <p:txBody>
          <a:bodyPr wrap="none" anchor="ctr"/>
          <a:lstStyle/>
          <a:p>
            <a:pPr algn="r">
              <a:defRPr/>
            </a:pPr>
            <a:endParaRPr lang="en-US" sz="2000">
              <a:cs typeface="+mn-cs"/>
            </a:endParaRPr>
          </a:p>
        </p:txBody>
      </p:sp>
      <p:sp>
        <p:nvSpPr>
          <p:cNvPr id="18445" name="Text Box 9"/>
          <p:cNvSpPr txBox="1">
            <a:spLocks noChangeArrowheads="1"/>
          </p:cNvSpPr>
          <p:nvPr/>
        </p:nvSpPr>
        <p:spPr bwMode="auto">
          <a:xfrm>
            <a:off x="4497388" y="977205"/>
            <a:ext cx="1903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Myth:  </a:t>
            </a:r>
          </a:p>
          <a:p>
            <a:pPr algn="ctr"/>
            <a:r>
              <a:rPr lang="en-US" sz="1400" b="1" i="1" dirty="0"/>
              <a:t>Our system vendors will handle the implementation.</a:t>
            </a:r>
          </a:p>
        </p:txBody>
      </p:sp>
      <p:sp>
        <p:nvSpPr>
          <p:cNvPr id="18446" name="Rectangle 10"/>
          <p:cNvSpPr>
            <a:spLocks noChangeArrowheads="1"/>
          </p:cNvSpPr>
          <p:nvPr/>
        </p:nvSpPr>
        <p:spPr bwMode="auto">
          <a:xfrm>
            <a:off x="4548188" y="3127375"/>
            <a:ext cx="19288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300" b="1"/>
              <a:t>Vendors will only address technical aspects of their application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300" b="1"/>
              <a:t>Workflow integration with other applications will fall to the system users 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300" b="1"/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300" b="1"/>
          </a:p>
        </p:txBody>
      </p:sp>
      <p:sp>
        <p:nvSpPr>
          <p:cNvPr id="18447" name="Rectangle 11"/>
          <p:cNvSpPr>
            <a:spLocks noChangeArrowheads="1"/>
          </p:cNvSpPr>
          <p:nvPr/>
        </p:nvSpPr>
        <p:spPr bwMode="auto">
          <a:xfrm>
            <a:off x="4406900" y="3127375"/>
            <a:ext cx="18430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30796" name="AutoShape 12"/>
          <p:cNvSpPr>
            <a:spLocks noChangeArrowheads="1"/>
          </p:cNvSpPr>
          <p:nvPr/>
        </p:nvSpPr>
        <p:spPr bwMode="auto">
          <a:xfrm>
            <a:off x="6597650" y="914400"/>
            <a:ext cx="1936750" cy="5562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FFC000"/>
            </a:extrusionClr>
          </a:sp3d>
        </p:spPr>
        <p:txBody>
          <a:bodyPr wrap="none" anchor="ctr"/>
          <a:lstStyle/>
          <a:p>
            <a:pPr algn="r">
              <a:defRPr/>
            </a:pPr>
            <a:endParaRPr lang="en-US" sz="2000">
              <a:cs typeface="+mn-cs"/>
            </a:endParaRPr>
          </a:p>
        </p:txBody>
      </p:sp>
      <p:sp>
        <p:nvSpPr>
          <p:cNvPr id="18451" name="Text Box 13"/>
          <p:cNvSpPr txBox="1">
            <a:spLocks noChangeArrowheads="1"/>
          </p:cNvSpPr>
          <p:nvPr/>
        </p:nvSpPr>
        <p:spPr bwMode="auto">
          <a:xfrm>
            <a:off x="6661150" y="977205"/>
            <a:ext cx="1720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Myth:</a:t>
            </a:r>
          </a:p>
          <a:p>
            <a:pPr algn="ctr"/>
            <a:r>
              <a:rPr lang="en-US" sz="1400" b="1" i="1"/>
              <a:t>Reimbursement will not be impacted. </a:t>
            </a:r>
          </a:p>
        </p:txBody>
      </p:sp>
      <p:sp>
        <p:nvSpPr>
          <p:cNvPr id="18452" name="Rectangle 14"/>
          <p:cNvSpPr>
            <a:spLocks noChangeArrowheads="1"/>
          </p:cNvSpPr>
          <p:nvPr/>
        </p:nvSpPr>
        <p:spPr bwMode="auto">
          <a:xfrm>
            <a:off x="6611938" y="3127375"/>
            <a:ext cx="18462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300" b="1" dirty="0"/>
              <a:t>Expect increased complexity of medical necessity claim  edits  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300" b="1" dirty="0"/>
              <a:t>Medical severity DRG’s may increase in number due to improved clinical information being reported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300" b="1" dirty="0"/>
              <a:t>Coders, </a:t>
            </a:r>
            <a:r>
              <a:rPr lang="en-US" sz="1300" b="1" dirty="0" smtClean="0"/>
              <a:t>Physicians</a:t>
            </a:r>
            <a:r>
              <a:rPr lang="en-US" sz="1300" b="1" dirty="0"/>
              <a:t>, and P</a:t>
            </a:r>
            <a:r>
              <a:rPr lang="en-US" sz="1300" b="1" dirty="0" smtClean="0"/>
              <a:t>ayors </a:t>
            </a:r>
            <a:r>
              <a:rPr lang="en-US" sz="1300" b="1" dirty="0"/>
              <a:t>will be adjusting simultaneously to a new coding methodology. Expect initial delays/, requests for further information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300" b="1" dirty="0"/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300" b="1" dirty="0"/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300" b="1" dirty="0"/>
          </a:p>
        </p:txBody>
      </p:sp>
      <p:sp>
        <p:nvSpPr>
          <p:cNvPr id="18453" name="Rectangle 15"/>
          <p:cNvSpPr>
            <a:spLocks noChangeArrowheads="1"/>
          </p:cNvSpPr>
          <p:nvPr/>
        </p:nvSpPr>
        <p:spPr bwMode="auto">
          <a:xfrm>
            <a:off x="7329488" y="3127375"/>
            <a:ext cx="18430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>
              <a:solidFill>
                <a:srgbClr val="FFFFFF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30800" name="AutoShape 16"/>
          <p:cNvSpPr>
            <a:spLocks noChangeArrowheads="1"/>
          </p:cNvSpPr>
          <p:nvPr/>
        </p:nvSpPr>
        <p:spPr bwMode="auto">
          <a:xfrm>
            <a:off x="457200" y="955674"/>
            <a:ext cx="1881188" cy="554771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rgbClr val="FFC000"/>
            </a:extrusionClr>
          </a:sp3d>
        </p:spPr>
        <p:txBody>
          <a:bodyPr wrap="none" anchor="ctr"/>
          <a:lstStyle/>
          <a:p>
            <a:pPr algn="r">
              <a:defRPr/>
            </a:pPr>
            <a:endParaRPr lang="en-US" sz="2000">
              <a:cs typeface="+mn-cs"/>
            </a:endParaRPr>
          </a:p>
        </p:txBody>
      </p:sp>
      <p:sp>
        <p:nvSpPr>
          <p:cNvPr id="18457" name="Rectangle 17"/>
          <p:cNvSpPr>
            <a:spLocks noChangeArrowheads="1"/>
          </p:cNvSpPr>
          <p:nvPr/>
        </p:nvSpPr>
        <p:spPr bwMode="auto">
          <a:xfrm>
            <a:off x="533400" y="3127375"/>
            <a:ext cx="1741488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109538" algn="l"/>
              </a:tabLst>
            </a:pPr>
            <a:r>
              <a:rPr lang="en-US" sz="1300" b="1" dirty="0"/>
              <a:t>All individuals involved in revenue cycle and clinical areas will be impacted 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109538" algn="l"/>
              </a:tabLst>
            </a:pPr>
            <a:r>
              <a:rPr lang="en-US" sz="1300" b="1" dirty="0"/>
              <a:t>Physician and staff training needs will be large and complex in some instances </a:t>
            </a:r>
          </a:p>
          <a:p>
            <a:pPr marL="109538" indent="-109538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109538" algn="l"/>
              </a:tabLst>
            </a:pPr>
            <a:r>
              <a:rPr lang="en-US" sz="1300" b="1" dirty="0"/>
              <a:t>Systems/processes outside of HIM control such as Case Management, Utilization Review, Contracting, Quality reporting are all impacted</a:t>
            </a:r>
          </a:p>
        </p:txBody>
      </p:sp>
      <p:sp>
        <p:nvSpPr>
          <p:cNvPr id="18458" name="Text Box 18"/>
          <p:cNvSpPr txBox="1">
            <a:spLocks noChangeArrowheads="1"/>
          </p:cNvSpPr>
          <p:nvPr/>
        </p:nvSpPr>
        <p:spPr bwMode="auto">
          <a:xfrm>
            <a:off x="457200" y="977205"/>
            <a:ext cx="18240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Myth:  </a:t>
            </a:r>
          </a:p>
          <a:p>
            <a:pPr algn="ctr"/>
            <a:r>
              <a:rPr lang="en-US" sz="1400" b="1" i="1" dirty="0"/>
              <a:t>Health Information Management (HIM) will handle all implementation needs</a:t>
            </a:r>
          </a:p>
        </p:txBody>
      </p:sp>
      <p:sp>
        <p:nvSpPr>
          <p:cNvPr id="18459" name="Rectangle 19"/>
          <p:cNvSpPr>
            <a:spLocks noChangeArrowheads="1"/>
          </p:cNvSpPr>
          <p:nvPr/>
        </p:nvSpPr>
        <p:spPr bwMode="auto">
          <a:xfrm>
            <a:off x="908050" y="3127375"/>
            <a:ext cx="16462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60" name="Rectangle 20"/>
          <p:cNvSpPr>
            <a:spLocks noChangeArrowheads="1"/>
          </p:cNvSpPr>
          <p:nvPr/>
        </p:nvSpPr>
        <p:spPr bwMode="auto">
          <a:xfrm>
            <a:off x="779463" y="3127375"/>
            <a:ext cx="16462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200">
              <a:solidFill>
                <a:srgbClr val="FFFFFF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62" name="Line 24"/>
          <p:cNvSpPr>
            <a:spLocks noChangeShapeType="1"/>
          </p:cNvSpPr>
          <p:nvPr/>
        </p:nvSpPr>
        <p:spPr bwMode="auto">
          <a:xfrm>
            <a:off x="458788" y="2319668"/>
            <a:ext cx="8043862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0816" name="AutoShape 32"/>
          <p:cNvSpPr>
            <a:spLocks noChangeArrowheads="1"/>
          </p:cNvSpPr>
          <p:nvPr/>
        </p:nvSpPr>
        <p:spPr bwMode="auto">
          <a:xfrm>
            <a:off x="6792913" y="2424752"/>
            <a:ext cx="1360487" cy="596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8467" name="Text Box 33"/>
          <p:cNvSpPr txBox="1">
            <a:spLocks noChangeArrowheads="1"/>
          </p:cNvSpPr>
          <p:nvPr/>
        </p:nvSpPr>
        <p:spPr bwMode="auto">
          <a:xfrm>
            <a:off x="7054777" y="2540419"/>
            <a:ext cx="841275" cy="3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892" y="-152400"/>
            <a:ext cx="7010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 sz="2200" b="1" dirty="0"/>
              <a:t>ICD-10 Overview - ICD-10 </a:t>
            </a:r>
            <a:r>
              <a:rPr lang="en-US" sz="2200" b="1" dirty="0" smtClean="0">
                <a:latin typeface="+mj-lt"/>
              </a:rPr>
              <a:t>Implementation Myths</a:t>
            </a:r>
            <a:endParaRPr lang="en-US" sz="2200" b="1" dirty="0">
              <a:latin typeface="+mj-lt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4800600" y="2424752"/>
            <a:ext cx="1360487" cy="596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5062464" y="2540419"/>
            <a:ext cx="841275" cy="3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auto">
          <a:xfrm>
            <a:off x="2754313" y="2424752"/>
            <a:ext cx="1360487" cy="596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3016177" y="2540419"/>
            <a:ext cx="841275" cy="3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685800" y="2424752"/>
            <a:ext cx="1360487" cy="596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947664" y="2540419"/>
            <a:ext cx="841275" cy="3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4001116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912" y="76200"/>
            <a:ext cx="8345488" cy="738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indent="-231775">
              <a:defRPr/>
            </a:pPr>
            <a:r>
              <a:rPr lang="en-US" sz="2200" b="1" dirty="0"/>
              <a:t>ICD-10 Overview - </a:t>
            </a:r>
            <a:r>
              <a:rPr lang="en-US" sz="2200" b="1" dirty="0" smtClean="0">
                <a:latin typeface="+mj-lt"/>
                <a:ea typeface="ＭＳ Ｐゴシック"/>
              </a:rPr>
              <a:t>How Prepared are Providers for ICD-10?</a:t>
            </a:r>
            <a:endParaRPr lang="en-US" sz="2200" b="1" kern="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553200"/>
            <a:ext cx="990600" cy="304800"/>
          </a:xfrm>
        </p:spPr>
        <p:txBody>
          <a:bodyPr/>
          <a:lstStyle/>
          <a:p>
            <a:pPr>
              <a:defRPr/>
            </a:pPr>
            <a:fld id="{163BAC23-262E-4A72-B2D9-C60C0B26EA82}" type="slidenum">
              <a:rPr lang="en-US" altLang="en-US" smtClean="0">
                <a:latin typeface="+mn-lt"/>
              </a:rPr>
              <a:pPr>
                <a:defRPr/>
              </a:pPr>
              <a:t>6</a:t>
            </a:fld>
            <a:endParaRPr lang="en-US" altLang="en-US" dirty="0"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445119396"/>
              </p:ext>
            </p:extLst>
          </p:nvPr>
        </p:nvGraphicFramePr>
        <p:xfrm>
          <a:off x="1499191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4188" y="609600"/>
            <a:ext cx="8413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 kern="0" dirty="0" smtClean="0">
                <a:solidFill>
                  <a:schemeClr val="tx2"/>
                </a:solidFill>
                <a:latin typeface="+mn-lt"/>
                <a:cs typeface="+mn-cs"/>
              </a:rPr>
              <a:t>Accenture interviewed 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cs typeface="+mn-cs"/>
              </a:rPr>
              <a:t>several 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  <a:cs typeface="+mn-cs"/>
              </a:rPr>
              <a:t>large academic provider 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cs typeface="+mn-cs"/>
              </a:rPr>
              <a:t>clients to determine their  ICD-10 preparation.  The majority of the providers are currently in the remediation stage.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3428524"/>
            <a:ext cx="86868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Most of </a:t>
            </a: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large academic providers </a:t>
            </a:r>
            <a:r>
              <a:rPr lang="en-US" dirty="0" smtClean="0">
                <a:latin typeface="+mn-lt"/>
              </a:rPr>
              <a:t>have begun or completed the following activities: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+mn-lt"/>
              </a:rPr>
              <a:t>Adoption of a “dual coding” period in facilities prior to go-live during which HIM staff will code records both in ICD-9 and ICD-10.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+mn-lt"/>
              </a:rPr>
              <a:t>Training is scheduled to support use of ICD-10 codes </a:t>
            </a:r>
            <a:r>
              <a:rPr lang="en-US" sz="1400" dirty="0" smtClean="0">
                <a:latin typeface="+mn-lt"/>
              </a:rPr>
              <a:t>to </a:t>
            </a:r>
            <a:r>
              <a:rPr lang="en-US" sz="1400" dirty="0">
                <a:latin typeface="+mn-lt"/>
              </a:rPr>
              <a:t>enable retention through use.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+mn-lt"/>
              </a:rPr>
              <a:t>Plans to add HIM coding staff, either through staff augmentation or hiring to address potential backlogs.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+mn-lt"/>
              </a:rPr>
              <a:t>Translation of most commonly used diagnosis codes by specialty associations for use in physician practices.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+mn-lt"/>
              </a:rPr>
              <a:t>Adoption of Computer Assisted Coding (CAC) and Clinical Documentation Improvement (CDI) programs.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biggest challenge to progress is related to competing health reform priorities. 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Those in remediation were preparing plans for testing with vendors and payors in late 2013 and early 2014.  </a:t>
            </a:r>
            <a:endParaRPr lang="en-US" dirty="0" smtClean="0"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Only </a:t>
            </a:r>
            <a:r>
              <a:rPr lang="en-US" b="1" dirty="0">
                <a:latin typeface="+mn-lt"/>
              </a:rPr>
              <a:t>one </a:t>
            </a:r>
            <a:r>
              <a:rPr lang="en-US" b="1" dirty="0" smtClean="0">
                <a:latin typeface="+mn-lt"/>
              </a:rPr>
              <a:t>Provider </a:t>
            </a:r>
            <a:r>
              <a:rPr lang="en-US" b="1" dirty="0">
                <a:latin typeface="+mn-lt"/>
              </a:rPr>
              <a:t>is ready to test in 1Q13. </a:t>
            </a:r>
          </a:p>
        </p:txBody>
      </p:sp>
      <p:sp>
        <p:nvSpPr>
          <p:cNvPr id="25" name="Text Placeholder 10"/>
          <p:cNvSpPr txBox="1">
            <a:spLocks/>
          </p:cNvSpPr>
          <p:nvPr/>
        </p:nvSpPr>
        <p:spPr>
          <a:xfrm>
            <a:off x="152400" y="1625600"/>
            <a:ext cx="8229600" cy="35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j-lt"/>
              </a:rPr>
              <a:t>ICD-10 Implementation Lifecycle Status </a:t>
            </a:r>
          </a:p>
          <a:p>
            <a:pPr>
              <a:defRPr/>
            </a:pPr>
            <a:endParaRPr lang="en-US" sz="2000" b="1" dirty="0"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24200" y="2032000"/>
            <a:ext cx="2514600" cy="1244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6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2"/>
          <p:cNvSpPr txBox="1">
            <a:spLocks/>
          </p:cNvSpPr>
          <p:nvPr/>
        </p:nvSpPr>
        <p:spPr>
          <a:xfrm>
            <a:off x="152400" y="636587"/>
            <a:ext cx="8839200" cy="57642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588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According to a recent HRAA survey of 120 hospital leaders, a portion of medium to Small providers are not sufficiently  preparing for a smooth Transition to ICD-10</a:t>
            </a:r>
          </a:p>
          <a:p>
            <a:pPr>
              <a:buNone/>
            </a:pPr>
            <a:endParaRPr lang="en-US" sz="2000" b="1" dirty="0" smtClean="0"/>
          </a:p>
          <a:p>
            <a:pPr lvl="1">
              <a:spcAft>
                <a:spcPts val="600"/>
              </a:spcAft>
              <a:buFont typeface="Wingdings" pitchFamily="2" charset="2"/>
              <a:buChar char="û"/>
            </a:pPr>
            <a:r>
              <a:rPr lang="en-US" sz="2000" b="1" dirty="0" smtClean="0"/>
              <a:t>One-in-Five have not begun education or training practitioners for the shift to ICD-10 code-set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û"/>
            </a:pPr>
            <a:r>
              <a:rPr lang="en-US" sz="2000" b="1" dirty="0" smtClean="0"/>
              <a:t>45% have not begun ICD-10 CM training for their coding staff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û"/>
            </a:pPr>
            <a:r>
              <a:rPr lang="en-US" sz="2000" b="1" dirty="0" smtClean="0"/>
              <a:t>55% have not begun ICD-10 PCS training for their coding staff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û"/>
            </a:pPr>
            <a:r>
              <a:rPr lang="en-US" sz="2000" b="1" dirty="0" smtClean="0"/>
              <a:t>About half of these hospitals are not in-tune with the official CMS ICD-10 Transition timelines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û"/>
            </a:pPr>
            <a:r>
              <a:rPr lang="en-US" sz="2000" b="1" dirty="0" smtClean="0"/>
              <a:t>More importantly, 31% do not plan on dual coding prior to October 1, 2014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û"/>
            </a:pPr>
            <a:r>
              <a:rPr lang="en-US" sz="2000" b="1" dirty="0" smtClean="0"/>
              <a:t>And 72% have no intention of submitting any ICD-10 claims to their payors for testing	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000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100" i="1" dirty="0"/>
              <a:t>*</a:t>
            </a:r>
            <a:r>
              <a:rPr lang="en-US" sz="1100" i="1" dirty="0" smtClean="0"/>
              <a:t>Sources:  </a:t>
            </a:r>
            <a:r>
              <a:rPr lang="en-US" sz="1100" i="1" dirty="0"/>
              <a:t>http://ehrintelligence.com/2013/07/15/aha-hospitals-will-be-ready-for-icd-10-in-october-2014</a:t>
            </a:r>
            <a:r>
              <a:rPr lang="en-US" sz="1100" i="1" dirty="0" smtClean="0"/>
              <a:t>/ </a:t>
            </a:r>
            <a:endParaRPr lang="en-US" sz="1100" i="1" baseline="50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100" i="1" dirty="0"/>
              <a:t>http://www.healthcare-informatics.com/news-item/survey-small-mid-sized-hospitals-slow-icd-10-implementation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20199" cy="6096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200" b="1" dirty="0"/>
              <a:t>ICD-10 Overview - </a:t>
            </a:r>
            <a:r>
              <a:rPr lang="en-US" sz="2200" b="1" dirty="0" smtClean="0">
                <a:ea typeface="ＭＳ Ｐゴシック"/>
              </a:rPr>
              <a:t>How </a:t>
            </a:r>
            <a:r>
              <a:rPr lang="en-US" sz="2200" b="1" dirty="0">
                <a:ea typeface="ＭＳ Ｐゴシック"/>
              </a:rPr>
              <a:t>Prepared are </a:t>
            </a:r>
            <a:r>
              <a:rPr lang="en-US" sz="2200" b="1" dirty="0" smtClean="0">
                <a:ea typeface="ＭＳ Ｐゴシック"/>
              </a:rPr>
              <a:t>Medium-to-Small Providers </a:t>
            </a:r>
            <a:r>
              <a:rPr lang="en-US" sz="2200" b="1" dirty="0">
                <a:ea typeface="ＭＳ Ｐゴシック"/>
              </a:rPr>
              <a:t>for </a:t>
            </a:r>
            <a:r>
              <a:rPr lang="en-US" sz="2200" b="1" dirty="0" smtClean="0">
                <a:ea typeface="ＭＳ Ｐゴシック"/>
              </a:rPr>
              <a:t>ICD-10*?</a:t>
            </a:r>
            <a:r>
              <a:rPr lang="en-US" sz="2200" b="1" dirty="0">
                <a:ea typeface="ＭＳ Ｐゴシック"/>
              </a:rPr>
              <a:t/>
            </a:r>
            <a:br>
              <a:rPr lang="en-US" sz="2200" b="1" dirty="0">
                <a:ea typeface="ＭＳ Ｐゴシック"/>
              </a:rPr>
            </a:br>
            <a:endParaRPr lang="en-US" sz="2200" b="1" dirty="0">
              <a:latin typeface="+mj-lt"/>
              <a:ea typeface="ＭＳ Ｐゴシック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772400" y="6553200"/>
            <a:ext cx="990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3BAC23-262E-4A72-B2D9-C60C0B26EA82}" type="slidenum">
              <a:rPr lang="en-US" altLang="en-US" smtClean="0">
                <a:latin typeface="+mn-lt"/>
              </a:rPr>
              <a:pPr>
                <a:defRPr/>
              </a:pPr>
              <a:t>7</a:t>
            </a:fld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6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936"/>
            <a:ext cx="8534400" cy="601663"/>
          </a:xfrm>
        </p:spPr>
        <p:txBody>
          <a:bodyPr anchor="ctr">
            <a:normAutofit/>
          </a:bodyPr>
          <a:lstStyle/>
          <a:p>
            <a:pPr algn="l"/>
            <a:r>
              <a:rPr lang="en-US" sz="2200" b="1" dirty="0"/>
              <a:t>ICD-10 Overview - </a:t>
            </a:r>
            <a:r>
              <a:rPr lang="en-US" sz="2200" b="1" dirty="0" smtClean="0">
                <a:latin typeface="+mj-lt"/>
                <a:ea typeface="ＭＳ Ｐゴシック"/>
              </a:rPr>
              <a:t>Critical Success Factors for Achieving ICD-10 Include</a:t>
            </a:r>
            <a:endParaRPr lang="en-US" sz="2200" b="1" dirty="0">
              <a:latin typeface="+mj-lt"/>
              <a:ea typeface="ＭＳ Ｐゴシック"/>
            </a:endParaRPr>
          </a:p>
        </p:txBody>
      </p:sp>
      <p:sp>
        <p:nvSpPr>
          <p:cNvPr id="30722" name="AutoShape 2" descr="https://people.accenture.com:443/personal/kelly_rakowski/Shared%20Pictures/Profile%20Pictures/rakowski_kelly2008_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590303" y="762000"/>
            <a:ext cx="4964355" cy="45720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Physician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Readiness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876300"/>
            <a:ext cx="25242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90303" y="1219200"/>
            <a:ext cx="527709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Complete and accurate physician documentation </a:t>
            </a:r>
            <a:r>
              <a:rPr lang="en-US" sz="1600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to support ICD-9 and ICD-10 codified </a:t>
            </a:r>
            <a:r>
              <a:rPr lang="en-US" sz="1600" dirty="0" smtClean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data. 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rgbClr val="003344"/>
                </a:solidFill>
                <a:latin typeface="Calibri" pitchFamily="34" charset="0"/>
              </a:rPr>
              <a:t>Adoption </a:t>
            </a:r>
            <a:r>
              <a:rPr lang="en-US" sz="1600" b="1" dirty="0">
                <a:solidFill>
                  <a:srgbClr val="003344"/>
                </a:solidFill>
                <a:latin typeface="Calibri" pitchFamily="34" charset="0"/>
              </a:rPr>
              <a:t>of Clinical Documentation Improvement </a:t>
            </a:r>
            <a:r>
              <a:rPr lang="en-US" sz="1600" dirty="0">
                <a:solidFill>
                  <a:srgbClr val="003344"/>
                </a:solidFill>
                <a:latin typeface="Calibri" pitchFamily="34" charset="0"/>
              </a:rPr>
              <a:t>program to help with physician </a:t>
            </a:r>
            <a:r>
              <a:rPr lang="en-US" sz="1600" dirty="0" smtClean="0">
                <a:solidFill>
                  <a:srgbClr val="003344"/>
                </a:solidFill>
                <a:latin typeface="Calibri" pitchFamily="34" charset="0"/>
              </a:rPr>
              <a:t>engagement.</a:t>
            </a:r>
            <a:endParaRPr lang="en-US" sz="1600" dirty="0"/>
          </a:p>
        </p:txBody>
      </p:sp>
      <p:sp>
        <p:nvSpPr>
          <p:cNvPr id="11" name="Pentagon 10"/>
          <p:cNvSpPr/>
          <p:nvPr/>
        </p:nvSpPr>
        <p:spPr>
          <a:xfrm>
            <a:off x="590303" y="2452650"/>
            <a:ext cx="4964355" cy="45720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Achieve Revenue Neutrality through Operational Preparation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" y="2566950"/>
            <a:ext cx="25242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90303" y="2909850"/>
            <a:ext cx="5277097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rgbClr val="003344"/>
                </a:solidFill>
                <a:latin typeface="Calibri" pitchFamily="34" charset="0"/>
              </a:rPr>
              <a:t>Adoption of  “Dual Coding” </a:t>
            </a:r>
            <a:r>
              <a:rPr lang="en-US" sz="1600" dirty="0" smtClean="0">
                <a:solidFill>
                  <a:srgbClr val="003344"/>
                </a:solidFill>
                <a:latin typeface="Calibri" pitchFamily="34" charset="0"/>
              </a:rPr>
              <a:t>period.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Knowledge </a:t>
            </a:r>
            <a:r>
              <a:rPr lang="en-US" sz="1600" b="1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transfer/education </a:t>
            </a:r>
            <a:r>
              <a:rPr lang="en-US" sz="1600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provided to key leadership/teams staged according to fully integrated program plan development and execution.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Detailed contracts with other providers, payers and vendors </a:t>
            </a:r>
            <a:r>
              <a:rPr lang="en-US" sz="1600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with clear identification of timing, integration and conversion/translation </a:t>
            </a:r>
            <a:r>
              <a:rPr lang="en-US" sz="1600" dirty="0" smtClean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applications.</a:t>
            </a:r>
            <a:endParaRPr lang="en-US" sz="1600" dirty="0">
              <a:solidFill>
                <a:srgbClr val="003344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90303" y="4829628"/>
            <a:ext cx="4964355" cy="45720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IT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System(s) Readiness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" y="4905828"/>
            <a:ext cx="25242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3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90303" y="5286828"/>
            <a:ext cx="5277097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Fully integrated IT and other systems </a:t>
            </a:r>
            <a:r>
              <a:rPr lang="en-US" sz="1600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currently containing ICD-9 codes across all hospital, vendor, payer and other integrated systems (electronic and other</a:t>
            </a:r>
            <a:r>
              <a:rPr lang="en-US" sz="1600" dirty="0" smtClean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).</a:t>
            </a:r>
            <a:endParaRPr lang="en-US" sz="1600" dirty="0">
              <a:solidFill>
                <a:srgbClr val="003344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Comprehensive modeling and integrated functional testing </a:t>
            </a:r>
            <a:r>
              <a:rPr lang="en-US" sz="1600" dirty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plan across the continuum of </a:t>
            </a:r>
            <a:r>
              <a:rPr lang="en-US" sz="1600" dirty="0" smtClean="0">
                <a:solidFill>
                  <a:srgbClr val="003344"/>
                </a:solidFill>
                <a:latin typeface="Calibri" pitchFamily="34" charset="0"/>
                <a:cs typeface="Arial" pitchFamily="34" charset="0"/>
              </a:rPr>
              <a:t>care.</a:t>
            </a:r>
            <a:endParaRPr lang="en-US" sz="1600" dirty="0">
              <a:solidFill>
                <a:srgbClr val="003344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434" name="Picture 2" descr="Dark Blue Curved 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5690209" y="1101937"/>
            <a:ext cx="2893815" cy="12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96000" y="2667000"/>
            <a:ext cx="28194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tx2"/>
              </a:buClr>
              <a:defRPr/>
            </a:pPr>
            <a:r>
              <a:rPr lang="en-US" dirty="0" smtClean="0">
                <a:solidFill>
                  <a:srgbClr val="003344"/>
                </a:solidFill>
                <a:latin typeface="Calibri" pitchFamily="34" charset="0"/>
              </a:rPr>
              <a:t>As </a:t>
            </a:r>
            <a:r>
              <a:rPr lang="en-US" dirty="0">
                <a:solidFill>
                  <a:srgbClr val="003344"/>
                </a:solidFill>
                <a:latin typeface="Calibri" pitchFamily="34" charset="0"/>
              </a:rPr>
              <a:t>coordination is KEY - Strong ICD-10 </a:t>
            </a:r>
            <a:r>
              <a:rPr lang="en-US" b="1" dirty="0">
                <a:solidFill>
                  <a:srgbClr val="003344"/>
                </a:solidFill>
                <a:latin typeface="Calibri" pitchFamily="34" charset="0"/>
              </a:rPr>
              <a:t>Program Management</a:t>
            </a:r>
            <a:r>
              <a:rPr lang="en-US" dirty="0">
                <a:solidFill>
                  <a:srgbClr val="003344"/>
                </a:solidFill>
                <a:latin typeface="Calibri" pitchFamily="34" charset="0"/>
              </a:rPr>
              <a:t> needs to be in place to drive the implementation across the various work streams</a:t>
            </a:r>
            <a:endParaRPr lang="en-US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553200"/>
            <a:ext cx="990600" cy="304800"/>
          </a:xfrm>
        </p:spPr>
        <p:txBody>
          <a:bodyPr/>
          <a:lstStyle/>
          <a:p>
            <a:pPr>
              <a:defRPr/>
            </a:pPr>
            <a:fld id="{163BAC23-262E-4A72-B2D9-C60C0B26EA82}" type="slidenum">
              <a:rPr lang="en-US" altLang="en-US" smtClean="0">
                <a:latin typeface="+mn-lt"/>
              </a:rPr>
              <a:pPr>
                <a:defRPr/>
              </a:pPr>
              <a:t>8</a:t>
            </a:fld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899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53340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/>
              <a:t>ICD-10 Overview - </a:t>
            </a:r>
            <a:r>
              <a:rPr lang="en-US" sz="2200" b="1" dirty="0" smtClean="0"/>
              <a:t>Anticipated </a:t>
            </a:r>
            <a:r>
              <a:rPr lang="en-US" sz="2200" b="1" dirty="0"/>
              <a:t>Impact Areas</a:t>
            </a:r>
            <a:endParaRPr lang="en-US" sz="2200" b="1" baseline="25000" dirty="0" smtClean="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85788" y="5073650"/>
            <a:ext cx="1314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Network Management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722229" cy="51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66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SER1ZTf0mXisdGCDlP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SER1ZTf0mXisdGCDlP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SER1ZTf0mXisdGCDlP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SER1ZTf0mXisdGCDlPsA"/>
</p:tagLst>
</file>

<file path=ppt/theme/theme1.xml><?xml version="1.0" encoding="utf-8"?>
<a:theme xmlns:a="http://schemas.openxmlformats.org/drawingml/2006/main" name="Office Theme">
  <a:themeElements>
    <a:clrScheme name="AC Health OW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DA generic pre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2150</Words>
  <Application>Microsoft Office PowerPoint</Application>
  <PresentationFormat>On-screen Show (4:3)</PresentationFormat>
  <Paragraphs>233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MDA generic pres 3</vt:lpstr>
      <vt:lpstr>ICD-10 Discussion Document July 19, 2013</vt:lpstr>
      <vt:lpstr>ICD-10 Overview - The Imperative and Our Understanding</vt:lpstr>
      <vt:lpstr>ICD-10 Overview - History of ICD-9 to ICD-10</vt:lpstr>
      <vt:lpstr>ICD-10 Overview – Increased Specificity looks like this…</vt:lpstr>
      <vt:lpstr>ICD-10 Overview - ICD-10 Implementation Myths</vt:lpstr>
      <vt:lpstr>PowerPoint Presentation</vt:lpstr>
      <vt:lpstr>ICD-10 Overview - How Prepared are Medium-to-Small Providers for ICD-10*? </vt:lpstr>
      <vt:lpstr>ICD-10 Overview - Critical Success Factors for Achieving ICD-10 Include</vt:lpstr>
      <vt:lpstr>ICD-10 Overview - Anticipated Impact Areas</vt:lpstr>
      <vt:lpstr>ICD-10 Overview - Universal Benefits of ICD-10*</vt:lpstr>
      <vt:lpstr>ICD-10 Overview - Impacts of Not Implementing ICD-10</vt:lpstr>
      <vt:lpstr>ICD-10 Overview – Expected Budget Risks Needing Mitigation for ICD-10 </vt:lpstr>
      <vt:lpstr>ICD-10 Overview - Questions</vt:lpstr>
    </vt:vector>
  </TitlesOfParts>
  <Company>Quicksilver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Ptashnik, Thomas</dc:creator>
  <cp:lastModifiedBy>ercan.hocalar</cp:lastModifiedBy>
  <cp:revision>730</cp:revision>
  <dcterms:created xsi:type="dcterms:W3CDTF">2010-12-17T17:37:41Z</dcterms:created>
  <dcterms:modified xsi:type="dcterms:W3CDTF">2013-07-19T14:47:04Z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